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Raleway"/>
      <p:regular r:id="rId43"/>
      <p:bold r:id="rId44"/>
      <p:italic r:id="rId45"/>
      <p:boldItalic r:id="rId46"/>
    </p:embeddedFont>
    <p:embeddedFont>
      <p:font typeface="Lato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1" roundtripDataSignature="AMtx7miQRC6R56ovPBBgFZMjn02I7z1s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Raleway-bold.fntdata"/><Relationship Id="rId43" Type="http://schemas.openxmlformats.org/officeDocument/2006/relationships/font" Target="fonts/Raleway-regular.fntdata"/><Relationship Id="rId46" Type="http://schemas.openxmlformats.org/officeDocument/2006/relationships/font" Target="fonts/Raleway-boldItalic.fntdata"/><Relationship Id="rId45" Type="http://schemas.openxmlformats.org/officeDocument/2006/relationships/font" Target="fonts/Ralew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ato-bold.fntdata"/><Relationship Id="rId47" Type="http://schemas.openxmlformats.org/officeDocument/2006/relationships/font" Target="fonts/Lato-regular.fntdata"/><Relationship Id="rId49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customschemas.google.com/relationships/presentationmetadata" Target="metadata"/><Relationship Id="rId5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0bc98b8626_0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30bc98b862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bc98b8626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0bc98b862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0bc98b8626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30bc98b862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bc98b8626_0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30bc98b862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bc98b8626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30bc98b862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bc98b8626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30bc98b862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4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0" name="Google Shape;70;p4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" name="Google Shape;72;p4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4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4" name="Google Shape;74;p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13;p3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" name="Google Shape;14;p3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3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3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" name="Google Shape;17;p3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" name="Google Shape;18;p3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9" name="Google Shape;19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96125" y="748800"/>
            <a:ext cx="1535925" cy="1535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" name="Google Shape;22;p3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" name="Google Shape;25;p3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oogle Shape;28;p3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" name="Google Shape;29;p3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3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1;p3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2" name="Google Shape;32;p3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" name="Google Shape;33;p3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" name="Google Shape;34;p3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37;p3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8" name="Google Shape;38;p3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3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p3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1" name="Google Shape;41;p3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" name="Google Shape;44;p4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5" name="Google Shape;45;p4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4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4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8" name="Google Shape;48;p4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4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4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2" name="Google Shape;52;p4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4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4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" name="Google Shape;55;p4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" name="Google Shape;58;p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9" name="Google Shape;59;p4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4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4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2" name="Google Shape;62;p4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3" name="Google Shape;63;p4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4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67" name="Google Shape;67;p4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3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365" y="-107700"/>
            <a:ext cx="7080746" cy="14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66" y="4092791"/>
            <a:ext cx="9791551" cy="210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/>
          <p:cNvPicPr preferRelativeResize="0"/>
          <p:nvPr/>
        </p:nvPicPr>
        <p:blipFill rotWithShape="1">
          <a:blip r:embed="rId5">
            <a:alphaModFix/>
          </a:blip>
          <a:srcRect b="16716" l="0" r="0" t="22828"/>
          <a:stretch/>
        </p:blipFill>
        <p:spPr>
          <a:xfrm>
            <a:off x="36000" y="1462300"/>
            <a:ext cx="9095910" cy="36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bc98b8626_0_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Présentation du staff</a:t>
            </a:r>
            <a:endParaRPr/>
          </a:p>
        </p:txBody>
      </p:sp>
      <p:sp>
        <p:nvSpPr>
          <p:cNvPr id="147" name="Google Shape;147;g30bc98b8626_0_23"/>
          <p:cNvSpPr txBox="1"/>
          <p:nvPr>
            <p:ph idx="1" type="body"/>
          </p:nvPr>
        </p:nvSpPr>
        <p:spPr>
          <a:xfrm>
            <a:off x="729450" y="2078874"/>
            <a:ext cx="7688700" cy="30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fr" sz="1700">
                <a:solidFill>
                  <a:srgbClr val="434343"/>
                </a:solidFill>
              </a:rPr>
              <a:t>  Margay</a:t>
            </a:r>
            <a:endParaRPr b="1" sz="1700">
              <a:solidFill>
                <a:srgbClr val="434343"/>
              </a:solidFill>
            </a:endParaRPr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1700">
              <a:solidFill>
                <a:srgbClr val="434343"/>
              </a:solidFill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Années chef: 2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Chef Pharma</a:t>
            </a:r>
            <a:endParaRPr/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Parrain de patrouille de Ouandji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Études de Médecine à la KUL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Formé + permis de conduire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30bc98b8626_0_23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Le staff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personne, plein air, Visage humain, sourire&#10;&#10;Description générée automatiquement" id="149" name="Google Shape;149;g30bc98b8626_0_23"/>
          <p:cNvPicPr preferRelativeResize="0"/>
          <p:nvPr/>
        </p:nvPicPr>
        <p:blipFill rotWithShape="1">
          <a:blip r:embed="rId3">
            <a:alphaModFix/>
          </a:blip>
          <a:srcRect b="0" l="25161" r="21144" t="0"/>
          <a:stretch/>
        </p:blipFill>
        <p:spPr>
          <a:xfrm>
            <a:off x="5388581" y="2042502"/>
            <a:ext cx="2256300" cy="2813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Feedback </a:t>
            </a:r>
            <a:endParaRPr/>
          </a:p>
        </p:txBody>
      </p:sp>
      <p:pic>
        <p:nvPicPr>
          <p:cNvPr id="155" name="Google Shape;15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7150" y="1853850"/>
            <a:ext cx="4484282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Feedback</a:t>
            </a:r>
            <a:endParaRPr b="1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Tableau des réponses au formulaire Forms. Titre de la question : Que pensez vous de la fréquence des. Nombre de réponses : ." id="161" name="Google Shape;161;p11" title="Que pensez vous de la fréquence d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14100"/>
            <a:ext cx="8839204" cy="43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67" name="Google Shape;167;p1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168" name="Google Shape;168;p12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Feedback</a:t>
            </a:r>
            <a:endParaRPr b="1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Tableau des réponses au formulaire Forms. Titre de la question : Quand mon fils rentre du camp il a. Nombre de réponses : 18 réponses." id="169" name="Google Shape;169;p12" title="Quand mon fils rentre du camp il 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7402"/>
            <a:ext cx="9144003" cy="384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0bc98b8626_0_3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30bc98b8626_0_3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Tableau des réponses au formulaire Forms. Titre de la question : Les repas au camp sont-ils bons et variés?. Nombre de réponses : 18 réponses." id="176" name="Google Shape;176;g30bc98b8626_0_39" title="Les repas au camp sont-ils bons et variés?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7402"/>
            <a:ext cx="9144003" cy="384869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0bc98b8626_0_39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Feedback</a:t>
            </a:r>
            <a:endParaRPr b="1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83" name="Google Shape;183;p1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184" name="Google Shape;184;p13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Feedback</a:t>
            </a:r>
            <a:endParaRPr b="1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Tableau des réponses au formulaire Forms. Titre de la question : Les jeux sont. Nombre de réponses : 18 réponses." id="185" name="Google Shape;185;p13" title="Les jeux son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7402"/>
            <a:ext cx="9144003" cy="384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91" name="Google Shape;191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192" name="Google Shape;192;p14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Feedback</a:t>
            </a:r>
            <a:endParaRPr b="1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Tableau des réponses au formulaire Forms. Titre de la question : Est-ce qu'il y assez d'activités sportives?. Nombre de réponses : 18 réponses." id="193" name="Google Shape;193;p14" title="Est-ce qu'il y assez d'activités sportives?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7402"/>
            <a:ext cx="9144003" cy="384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99" name="Google Shape;199;p1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200" name="Google Shape;200;p15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Feedback</a:t>
            </a:r>
            <a:endParaRPr b="1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Tableau des réponses au formulaire Forms. Titre de la question : Est-ce qu'il y assez d'activités sportives?. Nombre de réponses : 18 réponses." id="201" name="Google Shape;201;p15" title="Est-ce qu'il y assez d'activités sportives?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7402"/>
            <a:ext cx="9144003" cy="384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0bc98b8626_0_4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07" name="Google Shape;207;g30bc98b8626_0_4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208" name="Google Shape;208;g30bc98b8626_0_48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Feedback</a:t>
            </a:r>
            <a:endParaRPr b="1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Tableau des réponses au formulaire Forms. Titre de la question : Est-ce que les heures de sommeil au camp suffisent?. Nombre de réponses : 18 réponses." id="209" name="Google Shape;209;g30bc98b8626_0_48" title="Est-ce que les heures de sommeil au camp suffisent?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7402"/>
            <a:ext cx="9144003" cy="384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216" name="Google Shape;216;p16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Feedback</a:t>
            </a:r>
            <a:endParaRPr b="1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Tableau des réponses au formulaire Forms. Titre de la question : Je trouve que le système de communication actuel entre le staff et les parents (WhatsApp à sens unique avec lien du site). Nombre de réponses : 18 réponses." id="217" name="Google Shape;217;p16" title="Je trouve que le système de communication actuel entre le staff et les parents (WhatsApp à sens unique avec lien du site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7830"/>
            <a:ext cx="9144003" cy="4147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Introduction </a:t>
            </a:r>
            <a:endParaRPr/>
          </a:p>
        </p:txBody>
      </p:sp>
      <p:sp>
        <p:nvSpPr>
          <p:cNvPr id="87" name="Google Shape;87;p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Bienvenue !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Présentation sur le site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Questions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Listing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0bc98b8626_0_5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23" name="Google Shape;223;g30bc98b8626_0_5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224" name="Google Shape;224;g30bc98b8626_0_58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Feedback</a:t>
            </a:r>
            <a:endParaRPr b="1" i="0" sz="1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Tableau des réponses au formulaire Forms. Titre de la question : Les messages WhatsApp du staff sont. Nombre de réponses : 18 réponses." id="225" name="Google Shape;225;g30bc98b8626_0_58" title="Les messages WhatsApp du staff son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7371"/>
            <a:ext cx="9144003" cy="4348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Formations</a:t>
            </a:r>
            <a:endParaRPr/>
          </a:p>
        </p:txBody>
      </p:sp>
      <p:sp>
        <p:nvSpPr>
          <p:cNvPr id="231" name="Google Shape;231;p17"/>
          <p:cNvSpPr txBox="1"/>
          <p:nvPr>
            <p:ph idx="1" type="body"/>
          </p:nvPr>
        </p:nvSpPr>
        <p:spPr>
          <a:xfrm>
            <a:off x="729450" y="2078874"/>
            <a:ext cx="7688700" cy="3064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4 BEPS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4 formés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fr">
                <a:latin typeface="Arial"/>
                <a:ea typeface="Arial"/>
                <a:cs typeface="Arial"/>
                <a:sym typeface="Arial"/>
              </a:rPr>
              <a:t> permis 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Le reste du staff se forme et passe son permis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7"/>
          <p:cNvSpPr txBox="1"/>
          <p:nvPr/>
        </p:nvSpPr>
        <p:spPr>
          <a:xfrm>
            <a:off x="0" y="0"/>
            <a:ext cx="227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L’animation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Progressions </a:t>
            </a:r>
            <a:endParaRPr/>
          </a:p>
        </p:txBody>
      </p:sp>
      <p:sp>
        <p:nvSpPr>
          <p:cNvPr id="238" name="Google Shape;238;p18"/>
          <p:cNvSpPr txBox="1"/>
          <p:nvPr>
            <p:ph idx="1" type="body"/>
          </p:nvPr>
        </p:nvSpPr>
        <p:spPr>
          <a:xfrm>
            <a:off x="729450" y="2078874"/>
            <a:ext cx="7688700" cy="3064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La Totémisation (en 1e année) </a:t>
            </a:r>
            <a:endParaRPr/>
          </a:p>
          <a:p>
            <a:pPr indent="-285750" lvl="0" marL="28575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La Promesse (en 2e année) </a:t>
            </a:r>
            <a:endParaRPr/>
          </a:p>
          <a:p>
            <a:pPr indent="-285750" lvl="0" marL="28575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Le Qualificatif (en 3e année) </a:t>
            </a:r>
            <a:endParaRPr/>
          </a:p>
          <a:p>
            <a:pPr indent="-285750" lvl="0" marL="28575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Le Brevet revisité (en 4e année)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939"/>
              <a:buFont typeface="Arial"/>
              <a:buNone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Voir site internet, Ungava News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e the source image" id="239" name="Google Shape;23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4475" y="2155125"/>
            <a:ext cx="2735625" cy="251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L’animation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Chansonnier</a:t>
            </a:r>
            <a:endParaRPr/>
          </a:p>
        </p:txBody>
      </p:sp>
      <p:sp>
        <p:nvSpPr>
          <p:cNvPr id="246" name="Google Shape;246;p19"/>
          <p:cNvSpPr txBox="1"/>
          <p:nvPr>
            <p:ph idx="1" type="body"/>
          </p:nvPr>
        </p:nvSpPr>
        <p:spPr>
          <a:xfrm>
            <a:off x="729450" y="20862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Chansonnier personnel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Personnalisable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À prendre à chaque weekend/camp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Les premières années se verront attribuer un chansonnier bientôt 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47" name="Google Shape;247;p19"/>
          <p:cNvPicPr preferRelativeResize="0"/>
          <p:nvPr/>
        </p:nvPicPr>
        <p:blipFill rotWithShape="1">
          <a:blip r:embed="rId3">
            <a:alphaModFix/>
          </a:blip>
          <a:srcRect b="0" l="27126" r="20053" t="36045"/>
          <a:stretch/>
        </p:blipFill>
        <p:spPr>
          <a:xfrm>
            <a:off x="4689746" y="1019583"/>
            <a:ext cx="2319781" cy="187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4000" y="3725878"/>
            <a:ext cx="3000003" cy="136669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L’animation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Notre animation </a:t>
            </a:r>
            <a:endParaRPr/>
          </a:p>
        </p:txBody>
      </p:sp>
      <p:sp>
        <p:nvSpPr>
          <p:cNvPr id="255" name="Google Shape;255;p20"/>
          <p:cNvSpPr txBox="1"/>
          <p:nvPr>
            <p:ph idx="1" type="body"/>
          </p:nvPr>
        </p:nvSpPr>
        <p:spPr>
          <a:xfrm>
            <a:off x="729450" y="2078874"/>
            <a:ext cx="7688700" cy="30646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30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Notre priorité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30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Transmission de notre savoir et surtout nos VALEURS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30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Essayons qu’ils s’amusent un maximum </a:t>
            </a:r>
            <a:endParaRPr/>
          </a:p>
          <a:p>
            <a:pPr indent="-31130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Le scoutisme est une école de vie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0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L’animation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7600" y="2548087"/>
            <a:ext cx="3176100" cy="2126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Cette année </a:t>
            </a:r>
            <a:endParaRPr/>
          </a:p>
        </p:txBody>
      </p:sp>
      <p:sp>
        <p:nvSpPr>
          <p:cNvPr id="263" name="Google Shape;263;p21"/>
          <p:cNvSpPr txBox="1"/>
          <p:nvPr>
            <p:ph idx="1" type="body"/>
          </p:nvPr>
        </p:nvSpPr>
        <p:spPr>
          <a:xfrm>
            <a:off x="729450" y="2078874"/>
            <a:ext cx="7688700" cy="27753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95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Plusieurs projets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4957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Chaque camp soit unique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0495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Raid Trophy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264" name="Google Shape;264;p21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L’animation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4150" y="1464150"/>
            <a:ext cx="4208850" cy="281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Les patrouilles </a:t>
            </a:r>
            <a:endParaRPr/>
          </a:p>
        </p:txBody>
      </p:sp>
      <p:sp>
        <p:nvSpPr>
          <p:cNvPr id="271" name="Google Shape;271;p22"/>
          <p:cNvSpPr txBox="1"/>
          <p:nvPr>
            <p:ph idx="1" type="body"/>
          </p:nvPr>
        </p:nvSpPr>
        <p:spPr>
          <a:xfrm>
            <a:off x="729450" y="1991574"/>
            <a:ext cx="7688700" cy="30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Weekend de patrouille: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1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fr" sz="13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organisé par le CP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342900" lvl="1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fr" sz="13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souder la patrouille</a:t>
            </a:r>
            <a:endParaRPr sz="13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fr" sz="13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pour préparer le Grand Camp (pilotis, concours cuisine,...)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342900" lvl="1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fr" sz="13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ne pas oublier la BA</a:t>
            </a:r>
            <a:endParaRPr sz="13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Parrain de patrouille  veille à ce que tout soit bien organisé 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2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L’animation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0175" y="784000"/>
            <a:ext cx="3328276" cy="222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Argent de patrouille </a:t>
            </a:r>
            <a:endParaRPr/>
          </a:p>
        </p:txBody>
      </p:sp>
      <p:sp>
        <p:nvSpPr>
          <p:cNvPr id="279" name="Google Shape;279;p23"/>
          <p:cNvSpPr txBox="1"/>
          <p:nvPr>
            <p:ph idx="1" type="body"/>
          </p:nvPr>
        </p:nvSpPr>
        <p:spPr>
          <a:xfrm>
            <a:off x="729450" y="2078874"/>
            <a:ext cx="7688700" cy="3064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Pull, t-shirt, casquette,… de patrouille sont toujours appréciés et témoins de la bonne ambiance de patrouille</a:t>
            </a:r>
            <a:endParaRPr b="1" u="sng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Nourriture en hike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Activité de hike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Concours cuisine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●"/>
            </a:pPr>
            <a:r>
              <a:rPr b="1" lang="fr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Nouveauté: MATÉRIEL de patrouille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80" name="Google Shape;28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1160" y="2989232"/>
            <a:ext cx="3356043" cy="142595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3"/>
          <p:cNvSpPr txBox="1"/>
          <p:nvPr/>
        </p:nvSpPr>
        <p:spPr>
          <a:xfrm>
            <a:off x="0" y="0"/>
            <a:ext cx="284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Informations pratiques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Les réunions </a:t>
            </a:r>
            <a:endParaRPr/>
          </a:p>
        </p:txBody>
      </p:sp>
      <p:sp>
        <p:nvSpPr>
          <p:cNvPr id="287" name="Google Shape;287;p2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9h30-17h → </a:t>
            </a:r>
            <a:r>
              <a:rPr b="1" lang="fr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ponctualité</a:t>
            </a:r>
            <a:endParaRPr b="1" u="sng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ne pas oublier: vélo, casque, veste fluo, pic-nic, uniforme, bic,</a:t>
            </a:r>
            <a:r>
              <a:rPr b="1"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BOTTINES</a:t>
            </a:r>
            <a:endParaRPr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Rendez-vous au parc Parmentier à </a:t>
            </a: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côté</a:t>
            </a: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de la tente blanche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4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Informations pratiques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9" name="Google Shape;289;p24"/>
          <p:cNvPicPr preferRelativeResize="0"/>
          <p:nvPr/>
        </p:nvPicPr>
        <p:blipFill rotWithShape="1">
          <a:blip r:embed="rId3">
            <a:alphaModFix/>
          </a:blip>
          <a:srcRect b="22245" l="0" r="0" t="0"/>
          <a:stretch/>
        </p:blipFill>
        <p:spPr>
          <a:xfrm>
            <a:off x="5731476" y="3117125"/>
            <a:ext cx="3030999" cy="176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Absences </a:t>
            </a:r>
            <a:endParaRPr/>
          </a:p>
        </p:txBody>
      </p:sp>
      <p:sp>
        <p:nvSpPr>
          <p:cNvPr id="295" name="Google Shape;295;p25"/>
          <p:cNvSpPr txBox="1"/>
          <p:nvPr>
            <p:ph idx="1" type="body"/>
          </p:nvPr>
        </p:nvSpPr>
        <p:spPr>
          <a:xfrm>
            <a:off x="729450" y="2078875"/>
            <a:ext cx="7688700" cy="26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Engagement: le scoutisme n’est pas une activité « à la carte »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Les chefs prennent du temps à organiser les activités!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Formulaire rempli pour les absences de longue date!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Après ça, si le</a:t>
            </a:r>
            <a:r>
              <a:rPr b="1"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scout</a:t>
            </a: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a quand même un empêchement majeur, alors </a:t>
            </a:r>
            <a:r>
              <a:rPr b="1"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il</a:t>
            </a: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appelle (Pajero) pour lui expliquer la raison de son absence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e the source image" id="296" name="Google Shape;296;p25"/>
          <p:cNvPicPr preferRelativeResize="0"/>
          <p:nvPr/>
        </p:nvPicPr>
        <p:blipFill rotWithShape="1">
          <a:blip r:embed="rId3">
            <a:alphaModFix/>
          </a:blip>
          <a:srcRect b="0" l="9857" r="9987" t="0"/>
          <a:stretch/>
        </p:blipFill>
        <p:spPr>
          <a:xfrm>
            <a:off x="4322299" y="647237"/>
            <a:ext cx="2197174" cy="13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5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Informations pratiques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Sommaire </a:t>
            </a:r>
            <a:endParaRPr/>
          </a:p>
        </p:txBody>
      </p:sp>
      <p:sp>
        <p:nvSpPr>
          <p:cNvPr id="93" name="Google Shape;93;p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Le staff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Feedback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L’animation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fr">
                <a:latin typeface="Arial"/>
                <a:ea typeface="Arial"/>
                <a:cs typeface="Arial"/>
                <a:sym typeface="Arial"/>
              </a:rPr>
              <a:t>Informations pratiques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Les petites ventes annuelles </a:t>
            </a:r>
            <a:endParaRPr/>
          </a:p>
        </p:txBody>
      </p:sp>
      <p:sp>
        <p:nvSpPr>
          <p:cNvPr id="303" name="Google Shape;303;p26"/>
          <p:cNvSpPr txBox="1"/>
          <p:nvPr>
            <p:ph idx="1" type="body"/>
          </p:nvPr>
        </p:nvSpPr>
        <p:spPr>
          <a:xfrm>
            <a:off x="729450" y="1991574"/>
            <a:ext cx="8414700" cy="30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Massepain (briques) 9 euros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Pourquoi ? 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</a:pPr>
            <a:r>
              <a:rPr lang="fr" sz="13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Nouveau matériel (ex : matériel d’escalade, remplacement du matériel </a:t>
            </a:r>
            <a:r>
              <a:rPr lang="fr" sz="13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de construction</a:t>
            </a:r>
            <a:r>
              <a:rPr lang="fr" sz="13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, ...)</a:t>
            </a:r>
            <a:endParaRPr sz="13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</a:pPr>
            <a:r>
              <a:rPr lang="fr" sz="13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Entretien tentes, chamelles, etc.</a:t>
            </a:r>
            <a:endParaRPr sz="13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</a:pPr>
            <a:r>
              <a:rPr lang="fr" sz="13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Rendre le scoutisme accessible à tous</a:t>
            </a:r>
            <a:endParaRPr sz="13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</a:pPr>
            <a:r>
              <a:rPr lang="fr" sz="13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(re)partir à l’étranger ?  (ça </a:t>
            </a:r>
            <a:r>
              <a:rPr lang="fr" sz="13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coûte</a:t>
            </a:r>
            <a:r>
              <a:rPr lang="fr" sz="13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cher…)</a:t>
            </a:r>
            <a:endParaRPr sz="13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6139" y="3707007"/>
            <a:ext cx="2325512" cy="129398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6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Informations pratiques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Contacts et communication</a:t>
            </a:r>
            <a:endParaRPr/>
          </a:p>
        </p:txBody>
      </p:sp>
      <p:sp>
        <p:nvSpPr>
          <p:cNvPr id="311" name="Google Shape;311;p27"/>
          <p:cNvSpPr txBox="1"/>
          <p:nvPr>
            <p:ph idx="1" type="body"/>
          </p:nvPr>
        </p:nvSpPr>
        <p:spPr>
          <a:xfrm>
            <a:off x="729450" y="2078875"/>
            <a:ext cx="7688700" cy="29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476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72"/>
              <a:buChar char="●"/>
            </a:pPr>
            <a:r>
              <a:rPr lang="fr" sz="117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fr" sz="117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uméro de téléphone de tous les chefs sur Whatsapp</a:t>
            </a:r>
            <a:endParaRPr sz="117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476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72"/>
              <a:buChar char="●"/>
            </a:pPr>
            <a:r>
              <a:rPr lang="fr" sz="117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WhatsApp pour infos dernière minute et pour vous diriger vers le site</a:t>
            </a:r>
            <a:endParaRPr sz="1171">
              <a:latin typeface="Arial"/>
              <a:ea typeface="Arial"/>
              <a:cs typeface="Arial"/>
              <a:sym typeface="Arial"/>
            </a:endParaRPr>
          </a:p>
          <a:p>
            <a:pPr indent="-33476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72"/>
              <a:buChar char="●"/>
            </a:pPr>
            <a:r>
              <a:rPr lang="fr" sz="117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Site (contient tout)</a:t>
            </a:r>
            <a:endParaRPr sz="117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476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72"/>
              <a:buChar char="●"/>
            </a:pPr>
            <a:r>
              <a:rPr lang="fr" sz="117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Page Facebook                 </a:t>
            </a:r>
            <a:endParaRPr sz="117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476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72"/>
              <a:buChar char="●"/>
            </a:pPr>
            <a:r>
              <a:rPr lang="fr" sz="117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Compte Instagram</a:t>
            </a:r>
            <a:endParaRPr sz="117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312" name="Google Shape;312;p27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Informations pratiques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3" name="Google Shape;313;p27"/>
          <p:cNvPicPr preferRelativeResize="0"/>
          <p:nvPr/>
        </p:nvPicPr>
        <p:blipFill rotWithShape="1">
          <a:blip r:embed="rId3">
            <a:alphaModFix/>
          </a:blip>
          <a:srcRect b="0" l="20846" r="21894" t="0"/>
          <a:stretch/>
        </p:blipFill>
        <p:spPr>
          <a:xfrm>
            <a:off x="7597301" y="3000149"/>
            <a:ext cx="1094669" cy="107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2840" y="3911935"/>
            <a:ext cx="1231566" cy="123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44109" y="3702369"/>
            <a:ext cx="1105732" cy="96060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7"/>
          <p:cNvSpPr txBox="1"/>
          <p:nvPr/>
        </p:nvSpPr>
        <p:spPr>
          <a:xfrm>
            <a:off x="3430489" y="3000149"/>
            <a:ext cx="2055911" cy="492412"/>
          </a:xfrm>
          <a:prstGeom prst="rect">
            <a:avLst/>
          </a:prstGeom>
          <a:noFill/>
          <a:ln cap="flat" cmpd="sng" w="57150">
            <a:solidFill>
              <a:srgbClr val="4C74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143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None/>
            </a:pPr>
            <a:r>
              <a:rPr b="0" i="0" lang="fr" sz="2000" u="sng" cap="none" strike="noStrike">
                <a:solidFill>
                  <a:srgbClr val="4C74D7"/>
                </a:solidFill>
                <a:latin typeface="Arial"/>
                <a:ea typeface="Arial"/>
                <a:cs typeface="Arial"/>
                <a:sym typeface="Arial"/>
              </a:rPr>
              <a:t>ungava51.be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GSM </a:t>
            </a:r>
            <a:endParaRPr/>
          </a:p>
        </p:txBody>
      </p:sp>
      <p:sp>
        <p:nvSpPr>
          <p:cNvPr id="322" name="Google Shape;322;p28"/>
          <p:cNvSpPr txBox="1"/>
          <p:nvPr>
            <p:ph idx="1" type="body"/>
          </p:nvPr>
        </p:nvSpPr>
        <p:spPr>
          <a:xfrm>
            <a:off x="729450" y="2078874"/>
            <a:ext cx="7688700" cy="29443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8969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INTERDITS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8969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9"/>
              <a:buChar char="●"/>
            </a:pPr>
            <a:r>
              <a:rPr lang="fr"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Inutiles, fragiles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318969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9"/>
              <a:buChar char="●"/>
            </a:pPr>
            <a:r>
              <a:rPr lang="fr"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Déconnexion chez les scouts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318969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9"/>
              <a:buChar char="●"/>
            </a:pPr>
            <a:r>
              <a:rPr lang="fr"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Être ensemble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318969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Sanctions dorénavant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8969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Indispensable? Prévenir un chef et confier le GSM!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8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Informations pratiques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4" name="Google Shape;324;p28"/>
          <p:cNvPicPr preferRelativeResize="0"/>
          <p:nvPr/>
        </p:nvPicPr>
        <p:blipFill rotWithShape="1">
          <a:blip r:embed="rId3">
            <a:alphaModFix/>
          </a:blip>
          <a:srcRect b="0" l="6916" r="23288" t="6147"/>
          <a:stretch/>
        </p:blipFill>
        <p:spPr>
          <a:xfrm>
            <a:off x="6135514" y="2710800"/>
            <a:ext cx="2414524" cy="182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Documents administratifs </a:t>
            </a:r>
            <a:endParaRPr/>
          </a:p>
        </p:txBody>
      </p:sp>
      <p:sp>
        <p:nvSpPr>
          <p:cNvPr id="330" name="Google Shape;330;p2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7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38461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rendre au plus vite à Margay: 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4370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38461"/>
              <a:buChar char="■"/>
            </a:pPr>
            <a:r>
              <a:rPr lang="fr"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Fiche médicale (se trouve dans l’Ungava News &amp; site 🡪 PLUS FACILE)</a:t>
            </a:r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437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38461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prévoir pour le Grand Camp : 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4370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38461"/>
              <a:buChar char="■"/>
            </a:pPr>
            <a:r>
              <a:rPr lang="fr"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Carte d’identité et autorisation parentale</a:t>
            </a:r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31" name="Google Shape;331;p29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Informations pratiques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332;p29"/>
          <p:cNvSpPr txBox="1"/>
          <p:nvPr/>
        </p:nvSpPr>
        <p:spPr>
          <a:xfrm rot="1560490">
            <a:off x="4914023" y="1080522"/>
            <a:ext cx="1642648" cy="6155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fiche médicale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p29"/>
          <p:cNvSpPr txBox="1"/>
          <p:nvPr/>
        </p:nvSpPr>
        <p:spPr>
          <a:xfrm rot="3600124">
            <a:off x="8793" y="3728023"/>
            <a:ext cx="1434113" cy="6155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fiche médicale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4" name="Google Shape;334;p29"/>
          <p:cNvSpPr txBox="1"/>
          <p:nvPr/>
        </p:nvSpPr>
        <p:spPr>
          <a:xfrm rot="3900156">
            <a:off x="5609713" y="3980903"/>
            <a:ext cx="1598761" cy="6157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fiche médicale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5" name="Google Shape;335;p29"/>
          <p:cNvSpPr txBox="1"/>
          <p:nvPr/>
        </p:nvSpPr>
        <p:spPr>
          <a:xfrm rot="-645">
            <a:off x="1376563" y="665933"/>
            <a:ext cx="1598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fiche médicale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6" name="Google Shape;336;p29"/>
          <p:cNvSpPr txBox="1"/>
          <p:nvPr/>
        </p:nvSpPr>
        <p:spPr>
          <a:xfrm rot="1799855">
            <a:off x="6786442" y="3308032"/>
            <a:ext cx="1687323" cy="6155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fiche médicale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7" name="Google Shape;337;p29"/>
          <p:cNvSpPr txBox="1"/>
          <p:nvPr/>
        </p:nvSpPr>
        <p:spPr>
          <a:xfrm rot="-2198851">
            <a:off x="2661360" y="3727922"/>
            <a:ext cx="2612540" cy="6157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fiche médicale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Agenda premier quadrimestre </a:t>
            </a:r>
            <a:endParaRPr/>
          </a:p>
        </p:txBody>
      </p:sp>
      <p:sp>
        <p:nvSpPr>
          <p:cNvPr id="343" name="Google Shape;343;p3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-32061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27494"/>
              <a:buChar char="●"/>
            </a:pPr>
            <a:r>
              <a:rPr lang="fr" sz="1818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Réunion 3 novembre</a:t>
            </a:r>
            <a:endParaRPr sz="1818">
              <a:latin typeface="Arial"/>
              <a:ea typeface="Arial"/>
              <a:cs typeface="Arial"/>
              <a:sym typeface="Arial"/>
            </a:endParaRPr>
          </a:p>
          <a:p>
            <a:pPr indent="-32061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27494"/>
              <a:buChar char="●"/>
            </a:pPr>
            <a:r>
              <a:rPr lang="fr" sz="1818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  15-16-17 novembre</a:t>
            </a:r>
            <a:endParaRPr sz="1818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61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27494"/>
              <a:buChar char="●"/>
            </a:pPr>
            <a:r>
              <a:rPr lang="fr" sz="1818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Demi-réunion surprise 1er </a:t>
            </a:r>
            <a:r>
              <a:rPr lang="fr" sz="1818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décembre</a:t>
            </a:r>
            <a:endParaRPr sz="1818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618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27494"/>
              <a:buChar char="●"/>
            </a:pPr>
            <a:r>
              <a:rPr lang="fr" sz="1818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Veillée de Noël : vendredi 13 décembre </a:t>
            </a:r>
            <a:endParaRPr sz="1818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2222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44" name="Google Shape;344;p30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Informations pratiques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Dates à bloquer deuxième quadrimestre </a:t>
            </a:r>
            <a:endParaRPr/>
          </a:p>
        </p:txBody>
      </p:sp>
      <p:sp>
        <p:nvSpPr>
          <p:cNvPr id="350" name="Google Shape;350;p31"/>
          <p:cNvSpPr txBox="1"/>
          <p:nvPr>
            <p:ph idx="1" type="body"/>
          </p:nvPr>
        </p:nvSpPr>
        <p:spPr>
          <a:xfrm>
            <a:off x="729450" y="2078875"/>
            <a:ext cx="7688700" cy="29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Réunion 9 février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 14-15-16 février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Réunion 16 mars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Fête</a:t>
            </a: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d’unité 5 avril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Raid Trophy 20-21 avril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Grand Camp: bloquez du 13 au 29 juillet (dates précises prochainement)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1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Informations pratiques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Des questions ? </a:t>
            </a:r>
            <a:endParaRPr/>
          </a:p>
        </p:txBody>
      </p:sp>
      <p:sp>
        <p:nvSpPr>
          <p:cNvPr id="357" name="Google Shape;357;p3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" sz="1700"/>
              <a:t>Souper parents 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fr" sz="1700"/>
              <a:t>Merci d’être venus </a:t>
            </a:r>
            <a:endParaRPr sz="1700"/>
          </a:p>
        </p:txBody>
      </p:sp>
      <p:sp>
        <p:nvSpPr>
          <p:cNvPr id="358" name="Google Shape;358;p32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Merci !  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9" name="Google Shape;35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8325" y="1539825"/>
            <a:ext cx="2886149" cy="288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3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Merci !  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5" name="Google Shape;3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6909" y="1298397"/>
            <a:ext cx="4830177" cy="3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Présentation du staff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99" name="Google Shape;99;p7"/>
          <p:cNvSpPr txBox="1"/>
          <p:nvPr>
            <p:ph idx="1" type="body"/>
          </p:nvPr>
        </p:nvSpPr>
        <p:spPr>
          <a:xfrm>
            <a:off x="729449" y="2078874"/>
            <a:ext cx="8042017" cy="3064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fr" sz="17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Pajero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17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Années chef: 4</a:t>
            </a:r>
            <a:endParaRPr/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Chef de Troupe, Co-Chef compte, Chef site, Team Com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Études d’ingénieur civil à l’UCL 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Formé + permis de conduire 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7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Le staff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Visage humain, plein air, personne, arbre&#10;&#10;Description générée automatiquement" id="101" name="Google Shape;101;p7"/>
          <p:cNvPicPr preferRelativeResize="0"/>
          <p:nvPr/>
        </p:nvPicPr>
        <p:blipFill rotWithShape="1">
          <a:blip r:embed="rId3">
            <a:alphaModFix/>
          </a:blip>
          <a:srcRect b="10571" l="27158" r="35027" t="16722"/>
          <a:stretch/>
        </p:blipFill>
        <p:spPr>
          <a:xfrm>
            <a:off x="5563173" y="2047077"/>
            <a:ext cx="2256300" cy="290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Présentation du staff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07" name="Google Shape;107;p6"/>
          <p:cNvSpPr txBox="1"/>
          <p:nvPr>
            <p:ph idx="1" type="body"/>
          </p:nvPr>
        </p:nvSpPr>
        <p:spPr>
          <a:xfrm>
            <a:off x="729450" y="2078874"/>
            <a:ext cx="7688700" cy="30646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fr" sz="17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Ourébi</a:t>
            </a:r>
            <a:endParaRPr b="1" sz="17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17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Années chef: 4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Chef Présences, Team com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Études en sciences humaines et sociales à l’UCL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Formé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6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Le staff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3175" y="2047073"/>
            <a:ext cx="2256301" cy="267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Présentation du staff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15" name="Google Shape;115;p8"/>
          <p:cNvSpPr txBox="1"/>
          <p:nvPr>
            <p:ph idx="1" type="body"/>
          </p:nvPr>
        </p:nvSpPr>
        <p:spPr>
          <a:xfrm>
            <a:off x="729450" y="2078874"/>
            <a:ext cx="7688700" cy="30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fr" sz="17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Hovawart</a:t>
            </a:r>
            <a:endParaRPr b="1" sz="17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17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Années chef: 4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Chef Matos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Parrain de patrouille de </a:t>
            </a: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Temminckii</a:t>
            </a:r>
            <a:endParaRPr/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Études de diététique </a:t>
            </a: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à </a:t>
            </a:r>
            <a:r>
              <a:rPr lang="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Erasmushogeschool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16" name="Google Shape;116;p8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Le staff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8"/>
          <p:cNvPicPr preferRelativeResize="0"/>
          <p:nvPr/>
        </p:nvPicPr>
        <p:blipFill rotWithShape="1">
          <a:blip r:embed="rId3">
            <a:alphaModFix/>
          </a:blip>
          <a:srcRect b="35396" l="36698" r="38317" t="15242"/>
          <a:stretch/>
        </p:blipFill>
        <p:spPr>
          <a:xfrm>
            <a:off x="5563175" y="2047075"/>
            <a:ext cx="2195999" cy="290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Présentation du staff</a:t>
            </a:r>
            <a:endParaRPr/>
          </a:p>
        </p:txBody>
      </p:sp>
      <p:sp>
        <p:nvSpPr>
          <p:cNvPr id="123" name="Google Shape;123;p9"/>
          <p:cNvSpPr txBox="1"/>
          <p:nvPr>
            <p:ph idx="1" type="body"/>
          </p:nvPr>
        </p:nvSpPr>
        <p:spPr>
          <a:xfrm>
            <a:off x="729450" y="2078874"/>
            <a:ext cx="7688700" cy="3064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fr" sz="1700">
                <a:solidFill>
                  <a:srgbClr val="434343"/>
                </a:solidFill>
              </a:rPr>
              <a:t>  Sitatunga</a:t>
            </a:r>
            <a:endParaRPr b="1" sz="1700">
              <a:solidFill>
                <a:srgbClr val="434343"/>
              </a:solidFill>
            </a:endParaRPr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1700">
              <a:solidFill>
                <a:srgbClr val="434343"/>
              </a:solidFill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Années chef: 3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Chef Photos, Chef Insta</a:t>
            </a:r>
            <a:endParaRPr/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Parrain de patrouille de Vigogne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Études</a:t>
            </a: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d’histoire à l’UCL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Formé + permis de conduire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Le staff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9"/>
          <p:cNvPicPr preferRelativeResize="0"/>
          <p:nvPr/>
        </p:nvPicPr>
        <p:blipFill rotWithShape="1">
          <a:blip r:embed="rId3">
            <a:alphaModFix/>
          </a:blip>
          <a:srcRect b="0" l="0" r="0" t="3910"/>
          <a:stretch/>
        </p:blipFill>
        <p:spPr>
          <a:xfrm>
            <a:off x="5308550" y="2032525"/>
            <a:ext cx="2256299" cy="2545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bc98b8626_0_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Présentation du staff</a:t>
            </a:r>
            <a:endParaRPr/>
          </a:p>
        </p:txBody>
      </p:sp>
      <p:sp>
        <p:nvSpPr>
          <p:cNvPr id="131" name="Google Shape;131;g30bc98b8626_0_9"/>
          <p:cNvSpPr txBox="1"/>
          <p:nvPr>
            <p:ph idx="1" type="body"/>
          </p:nvPr>
        </p:nvSpPr>
        <p:spPr>
          <a:xfrm>
            <a:off x="729450" y="2078874"/>
            <a:ext cx="7688700" cy="30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fr" sz="1700">
                <a:solidFill>
                  <a:srgbClr val="434343"/>
                </a:solidFill>
              </a:rPr>
              <a:t>  Sa</a:t>
            </a:r>
            <a:r>
              <a:rPr b="1" lang="fr" sz="1700">
                <a:solidFill>
                  <a:srgbClr val="434343"/>
                </a:solidFill>
              </a:rPr>
              <a:t>ïmiri</a:t>
            </a:r>
            <a:endParaRPr b="1" sz="1700">
              <a:solidFill>
                <a:srgbClr val="434343"/>
              </a:solidFill>
            </a:endParaRPr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1700">
              <a:solidFill>
                <a:srgbClr val="434343"/>
              </a:solidFill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Années chef: 3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Chef compte, Chef massepain</a:t>
            </a:r>
            <a:endParaRPr/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Parrain de patrouille de Daman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Études de biologie à l’UCL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Formé + permis de conduire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30bc98b8626_0_9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Le staff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30bc98b8626_0_9"/>
          <p:cNvPicPr preferRelativeResize="0"/>
          <p:nvPr/>
        </p:nvPicPr>
        <p:blipFill rotWithShape="1">
          <a:blip r:embed="rId3">
            <a:alphaModFix/>
          </a:blip>
          <a:srcRect b="11204" l="0" r="0" t="9101"/>
          <a:stretch/>
        </p:blipFill>
        <p:spPr>
          <a:xfrm>
            <a:off x="5563175" y="2047076"/>
            <a:ext cx="2256300" cy="2845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0bc98b8626_0_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Présentation du staff</a:t>
            </a:r>
            <a:endParaRPr/>
          </a:p>
        </p:txBody>
      </p:sp>
      <p:sp>
        <p:nvSpPr>
          <p:cNvPr id="139" name="Google Shape;139;g30bc98b8626_0_16"/>
          <p:cNvSpPr txBox="1"/>
          <p:nvPr>
            <p:ph idx="1" type="body"/>
          </p:nvPr>
        </p:nvSpPr>
        <p:spPr>
          <a:xfrm>
            <a:off x="729450" y="2078874"/>
            <a:ext cx="7688700" cy="30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fr" sz="1700">
                <a:solidFill>
                  <a:srgbClr val="434343"/>
                </a:solidFill>
              </a:rPr>
              <a:t>  Kiang</a:t>
            </a:r>
            <a:endParaRPr b="1" sz="1700">
              <a:solidFill>
                <a:srgbClr val="434343"/>
              </a:solidFill>
            </a:endParaRPr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1700">
              <a:solidFill>
                <a:srgbClr val="434343"/>
              </a:solidFill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Années chef: 2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Chef recrutement, Chef site, Team com, Chef Insta</a:t>
            </a:r>
            <a:endParaRPr/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Parrain de patrouille de Lynx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Études d’e-</a:t>
            </a: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à l’Ephec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lang="fr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20h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30bc98b8626_0_16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Le staff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Visage humain, personne, habits, sourire&#10;&#10;Description générée automatiquement" id="141" name="Google Shape;141;g30bc98b8626_0_16"/>
          <p:cNvPicPr preferRelativeResize="0"/>
          <p:nvPr/>
        </p:nvPicPr>
        <p:blipFill rotWithShape="1">
          <a:blip r:embed="rId3">
            <a:alphaModFix/>
          </a:blip>
          <a:srcRect b="0" l="12769" r="39563" t="0"/>
          <a:stretch/>
        </p:blipFill>
        <p:spPr>
          <a:xfrm>
            <a:off x="5454050" y="1988877"/>
            <a:ext cx="2088953" cy="29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Nathan</dc:creator>
</cp:coreProperties>
</file>